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Proxima Nova"/>
      <p:regular r:id="rId62"/>
      <p:bold r:id="rId63"/>
      <p:italic r:id="rId64"/>
      <p:boldItalic r:id="rId65"/>
    </p:embeddedFont>
    <p:embeddedFont>
      <p:font typeface="Tahoma"/>
      <p:regular r:id="rId66"/>
      <p:bold r:id="rId67"/>
    </p:embeddedFont>
    <p:embeddedFont>
      <p:font typeface="Proxima Nova Extrabold"/>
      <p:bold r:id="rId68"/>
    </p:embeddedFont>
    <p:embeddedFont>
      <p:font typeface="Nunito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9CEC18-D51D-431E-9FF0-84735A7EA4AA}">
  <a:tblStyle styleId="{C99CEC18-D51D-431E-9FF0-84735A7EA4A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NunitoSans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NunitoSans-italic.fntdata"/><Relationship Id="rId70" Type="http://schemas.openxmlformats.org/officeDocument/2006/relationships/font" Target="fonts/NunitoSans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ProximaNova-italic.fntdata"/><Relationship Id="rId63" Type="http://schemas.openxmlformats.org/officeDocument/2006/relationships/font" Target="fonts/ProximaNova-bold.fntdata"/><Relationship Id="rId22" Type="http://schemas.openxmlformats.org/officeDocument/2006/relationships/slide" Target="slides/slide16.xml"/><Relationship Id="rId66" Type="http://schemas.openxmlformats.org/officeDocument/2006/relationships/font" Target="fonts/Tahoma-regular.fntdata"/><Relationship Id="rId21" Type="http://schemas.openxmlformats.org/officeDocument/2006/relationships/slide" Target="slides/slide15.xml"/><Relationship Id="rId65" Type="http://schemas.openxmlformats.org/officeDocument/2006/relationships/font" Target="fonts/ProximaNova-boldItalic.fntdata"/><Relationship Id="rId24" Type="http://schemas.openxmlformats.org/officeDocument/2006/relationships/slide" Target="slides/slide18.xml"/><Relationship Id="rId68" Type="http://schemas.openxmlformats.org/officeDocument/2006/relationships/font" Target="fonts/ProximaNovaExtrabold-bold.fntdata"/><Relationship Id="rId23" Type="http://schemas.openxmlformats.org/officeDocument/2006/relationships/slide" Target="slides/slide17.xml"/><Relationship Id="rId67" Type="http://schemas.openxmlformats.org/officeDocument/2006/relationships/font" Target="fonts/Tahoma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5f879cc52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5f879cc5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5f879cc5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5f879cc5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6e7f23d0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6e7f23d0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6e7f23d0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6e7f23d0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6e7f23d0b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6e7f23d0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6e7f23d0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6e7f23d0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6e7f23d0b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6e7f23d0b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76b5fff2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76b5fff2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6e7f23d0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6e7f23d0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6e7f23d0b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6e7f23d0b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5f879cc5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5f879cc5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6e7f23d0b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6e7f23d0b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6e7f23d0b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6e7f23d0b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839cc12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839cc12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6e7f23d0b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6e7f23d0b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6e7f23d0b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6e7f23d0b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6e7f23d0b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6e7f23d0b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6e7f23d0b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6e7f23d0b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6428186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16428186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6e7f23d0b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16e7f23d0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6e7f23d0b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6e7f23d0b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5f879cc5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5f879cc5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6e7f23d0b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6e7f23d0b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6e7f23d0b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6e7f23d0b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6e7f23d0b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6e7f23d0b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688c4c65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688c4c6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688c4c65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688c4c65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6e7f23d0b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6e7f23d0b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6e7f23d0b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6e7f23d0b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6e7f23d0b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6e7f23d0b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6195da6c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6195da6c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7e5d771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117e5d771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6195da6c1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6195da6c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6195da6c1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6195da6c1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6195da6c1_1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6195da6c1_1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7e5d771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117e5d771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7e5d771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117e5d771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7e5d7710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17e5d771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7e5d771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117e5d771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7e5d7710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117e5d7710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7e5d7710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17e5d7710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17e5d771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17e5d771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7e5d7710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117e5d7710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5f879cc5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5f879cc5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16195da6c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16195da6c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7e5d7710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117e5d7710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17e5d77104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117e5d77104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5f879cc52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15f879cc5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5f879cc52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15f879cc5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5f879cc52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5f879cc52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5f879cc5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5f879cc5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5f879cc52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5f879cc5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f879cc52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f879cc5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5f879cc52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5f879cc5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279571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2700">
            <a:solidFill>
              <a:srgbClr val="05B1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4864419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2700">
            <a:solidFill>
              <a:srgbClr val="05B1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18359" l="45026" r="4961" t="18352"/>
          <a:stretch/>
        </p:blipFill>
        <p:spPr>
          <a:xfrm>
            <a:off x="4572000" y="982375"/>
            <a:ext cx="4572475" cy="32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17611" l="45426" r="51389" t="19100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5">
  <p:cSld name="CUSTOM_1_1_2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3">
  <p:cSld name="CUSTOM_1_1_1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104" y="288075"/>
            <a:ext cx="1031500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 rotWithShape="1">
          <a:blip r:embed="rId3">
            <a:alphaModFix amt="31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 rotWithShape="1">
          <a:blip r:embed="rId4">
            <a:alphaModFix amt="31000"/>
          </a:blip>
          <a:srcRect b="17759" l="49995" r="0" t="1894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2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4">
  <p:cSld name="CUSTOM_1_1_1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b="0" i="0" sz="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104" y="288075"/>
            <a:ext cx="1031500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 amt="31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 amt="31000"/>
          </a:blip>
          <a:srcRect b="17759" l="49995" r="0" t="1894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4">
            <a:alphaModFix amt="55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5">
            <a:alphaModFix amt="55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3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" name="Google Shape;10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1">
  <p:cSld name="CUSTOM_1"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2">
            <a:alphaModFix amt="20000"/>
          </a:blip>
          <a:srcRect b="607" l="28008" r="25378" t="36101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 amt="20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10" name="Google Shape;110;p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">
  <p:cSld name="CUSTOM_1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 amt="20000"/>
          </a:blip>
          <a:srcRect b="607" l="28008" r="25378" t="36101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5">
            <a:alphaModFix amt="20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3"/>
              </a:gs>
              <a:gs pos="86000">
                <a:srgbClr val="FA792B"/>
              </a:gs>
              <a:gs pos="100000">
                <a:schemeClr val="accent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6">
  <p:cSld name="CUSTOM_9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2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6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16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6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4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5">
  <p:cSld name="CUSTOM_9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2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2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7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1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4" y="288075"/>
            <a:ext cx="1031500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7">
  <p:cSld name="CUSTOM_9_1_1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18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8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45" name="Google Shape;145;p1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8">
  <p:cSld name="CUSTOM_9_1_1_1"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19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19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19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54" name="Google Shape;154;p19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9">
  <p:cSld name="CUSTOM_9_1_1_1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20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0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0"/>
          <p:cNvSpPr txBox="1"/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63" name="Google Shape;163;p2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b="17759" l="72829" r="0" t="1894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3">
  <p:cSld name="CUSTOM_1_1_2">
    <p:bg>
      <p:bgPr>
        <a:noFill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 amt="20000"/>
          </a:blip>
          <a:srcRect b="607" l="28008" r="25378" t="36101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5">
            <a:alphaModFix amt="20000"/>
          </a:blip>
          <a:srcRect b="17759" l="49995" r="0" t="1894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34" name="Google Shape;34;p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hite">
  <p:cSld name="CUSTOM_5_1">
    <p:bg>
      <p:bgPr>
        <a:solidFill>
          <a:schemeClr val="accen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104" y="288075"/>
            <a:ext cx="1031500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0" y="0"/>
            <a:ext cx="342900" cy="501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Color">
  <p:cSld name="CUSTOM_5_1_1">
    <p:bg>
      <p:bgPr>
        <a:solidFill>
          <a:schemeClr val="accen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type="title"/>
          </p:nvPr>
        </p:nvSpPr>
        <p:spPr>
          <a:xfrm>
            <a:off x="898325" y="982375"/>
            <a:ext cx="7496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Color 02">
  <p:cSld name="CUSTOM_5_1_1_1">
    <p:bg>
      <p:bgPr>
        <a:solidFill>
          <a:schemeClr val="accen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>
            <p:ph type="title"/>
          </p:nvPr>
        </p:nvSpPr>
        <p:spPr>
          <a:xfrm>
            <a:off x="898325" y="982375"/>
            <a:ext cx="7496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3 Column Layout slide">
  <p:cSld name="CUSTOM_2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2" type="body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78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782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782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782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782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3" type="body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4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4 Column Layout slide">
  <p:cSld name="CUSTOM_2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2" type="body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78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782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782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782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782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9" name="Google Shape;189;p25"/>
          <p:cNvSpPr txBox="1"/>
          <p:nvPr>
            <p:ph idx="3" type="body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4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5" type="body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2 Column Layout">
  <p:cSld name="CUSTOM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6" name="Google Shape;196;p26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Slide">
  <p:cSld name="TITLE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2" type="body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147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b="0" i="0" sz="5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18359" l="45026" r="4961" t="18352"/>
          <a:stretch/>
        </p:blipFill>
        <p:spPr>
          <a:xfrm>
            <a:off x="4572000" y="982375"/>
            <a:ext cx="4572475" cy="32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17611" l="45426" r="51389" t="19100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Carnival Curve Slide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" y="0"/>
            <a:ext cx="9142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ext Box Layout">
  <p:cSld name="CUSTOM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Competitive Research Slide">
  <p:cSld name="CUSTOM_7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2" type="title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idx="3" type="title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19" name="Google Shape;219;p30"/>
          <p:cNvSpPr txBox="1"/>
          <p:nvPr>
            <p:ph idx="4" type="title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0" name="Google Shape;220;p30"/>
          <p:cNvSpPr txBox="1"/>
          <p:nvPr>
            <p:ph idx="5" type="title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21" name="Google Shape;221;p30"/>
          <p:cNvSpPr txBox="1"/>
          <p:nvPr>
            <p:ph idx="6" type="title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2" name="Google Shape;222;p30"/>
          <p:cNvSpPr txBox="1"/>
          <p:nvPr>
            <p:ph idx="7" type="title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8" type="title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4" name="Google Shape;224;p30"/>
          <p:cNvSpPr txBox="1"/>
          <p:nvPr>
            <p:ph idx="9" type="title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13" type="title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14"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Headline Slide and image">
  <p:cSld name="CUSTOM_10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" name="Google Shape;38;p4"/>
          <p:cNvSpPr/>
          <p:nvPr>
            <p:ph idx="2" type="pic"/>
          </p:nvPr>
        </p:nvSpPr>
        <p:spPr>
          <a:xfrm>
            <a:off x="3743000" y="844225"/>
            <a:ext cx="5413500" cy="37590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4"/>
          <p:cNvSpPr txBox="1"/>
          <p:nvPr>
            <p:ph idx="3" type="body"/>
          </p:nvPr>
        </p:nvSpPr>
        <p:spPr>
          <a:xfrm>
            <a:off x="419100" y="844225"/>
            <a:ext cx="3156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Competitive Research Slide 2">
  <p:cSld name="CUSTOM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>
            <a:off x="419597" y="923725"/>
            <a:ext cx="7693650" cy="3418200"/>
          </a:xfrm>
          <a:custGeom>
            <a:rect b="b" l="l" r="r" t="t"/>
            <a:pathLst>
              <a:path extrusionOk="0" h="136728" w="307746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1"/>
          <p:cNvSpPr txBox="1"/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2" type="title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3" type="title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idx="4" type="title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4" name="Google Shape;234;p31"/>
          <p:cNvSpPr txBox="1"/>
          <p:nvPr>
            <p:ph idx="5" type="title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5" name="Google Shape;235;p31"/>
          <p:cNvSpPr txBox="1"/>
          <p:nvPr>
            <p:ph idx="6" type="title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7" type="title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31"/>
          <p:cNvSpPr txBox="1"/>
          <p:nvPr>
            <p:ph idx="8" type="title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9" type="title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idx="13" type="title"/>
          </p:nvPr>
        </p:nvSpPr>
        <p:spPr>
          <a:xfrm>
            <a:off x="419600" y="725813"/>
            <a:ext cx="42507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2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14"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1" name="Google Shape;241;p31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Competitive Research Slide 3">
  <p:cSld name="CUSTOM_8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2" type="title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3" type="title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4" type="title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7" name="Google Shape;247;p32"/>
          <p:cNvSpPr txBox="1"/>
          <p:nvPr>
            <p:ph idx="5" type="title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6" type="title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7" type="title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30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50" name="Google Shape;250;p32"/>
          <p:cNvSpPr txBox="1"/>
          <p:nvPr>
            <p:ph idx="8" type="title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1" name="Google Shape;251;p32"/>
          <p:cNvSpPr txBox="1"/>
          <p:nvPr>
            <p:ph idx="9"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4">
  <p:cSld name="CUSTOM_1_1_2_1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4">
            <a:alphaModFix amt="20000"/>
          </a:blip>
          <a:srcRect b="17759" l="0" r="96619" t="1894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44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Headline Slide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Black">
  <p:cSld name="CUSTOM_5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5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sz="6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51" name="Google Shape;51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ase Study Title Pattern">
  <p:cSld name="CUSTOM_6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0" y="279571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0" y="4864419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1 Column Layout">
  <p:cSld name="CUSTOM_4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ong Headline + Subheadline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b="0" i="0" sz="4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147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71475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147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147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147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17611" l="45426" r="51389" t="19100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600" u="none" cap="none" strike="noStrike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2022</a:t>
            </a:r>
            <a:endParaRPr b="0" i="0" sz="6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rect b="b" l="l" r="r" t="t"/>
            <a:pathLst>
              <a:path extrusionOk="0" h="120000"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2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00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hyperlink" Target="http://maven.apache.org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epo1.maven.org/maven2/" TargetMode="External"/><Relationship Id="rId4" Type="http://schemas.openxmlformats.org/officeDocument/2006/relationships/hyperlink" Target="https://repo1.maven.org/maven2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Relationship Id="rId7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jpg"/><Relationship Id="rId4" Type="http://schemas.openxmlformats.org/officeDocument/2006/relationships/image" Target="../media/image5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724925" y="982375"/>
            <a:ext cx="7715400" cy="25137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Enterprise applications</a:t>
            </a:r>
            <a:endParaRPr sz="5500"/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481550" y="3130150"/>
            <a:ext cx="8438100" cy="7956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Proxima Nova"/>
                <a:ea typeface="Proxima Nova"/>
                <a:cs typeface="Proxima Nova"/>
                <a:sym typeface="Proxima Nova"/>
              </a:rPr>
              <a:t>Your starting toolbox</a:t>
            </a:r>
            <a:endParaRPr i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41" name="Google Shape;341;p43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606150" y="844550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Maven </a:t>
            </a:r>
            <a:r>
              <a:rPr lang="en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 Build tool 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Maven </a:t>
            </a:r>
            <a:r>
              <a:rPr lang="en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 Project 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management tool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4241425" y="1059600"/>
            <a:ext cx="45057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Manages dependencies</a:t>
            </a:r>
            <a:endParaRPr sz="20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Produces one </a:t>
            </a:r>
            <a:r>
              <a:rPr lang="en" sz="20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artifact</a:t>
            </a:r>
            <a:endParaRPr sz="20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Handles versioning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/releases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Favours </a:t>
            </a:r>
            <a:r>
              <a:rPr lang="en" sz="20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convention over configuration</a:t>
            </a:r>
            <a:endParaRPr sz="20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Apache Software Foundation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Open Source</a:t>
            </a:r>
            <a:endParaRPr sz="12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49" name="Google Shape;349;p44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Install &amp; Setup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1792" y="797525"/>
            <a:ext cx="5748481" cy="36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399700" y="922400"/>
            <a:ext cx="2492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Download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3.6.3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http://maven.apache.org/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Binary zip for Windows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Binary tar for Unix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57" name="Google Shape;357;p45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Install &amp; Setup</a:t>
            </a:r>
            <a:endParaRPr/>
          </a:p>
        </p:txBody>
      </p:sp>
      <p:sp>
        <p:nvSpPr>
          <p:cNvPr id="358" name="Google Shape;358;p45"/>
          <p:cNvSpPr txBox="1"/>
          <p:nvPr/>
        </p:nvSpPr>
        <p:spPr>
          <a:xfrm>
            <a:off x="366725" y="844538"/>
            <a:ext cx="3046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Installation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Unzip it and put it under the C drive</a:t>
            </a:r>
            <a:endParaRPr sz="1500"/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216" y="1589200"/>
            <a:ext cx="6111308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65" name="Google Shape;365;p46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Install &amp; Setup</a:t>
            </a:r>
            <a:endParaRPr/>
          </a:p>
        </p:txBody>
      </p:sp>
      <p:sp>
        <p:nvSpPr>
          <p:cNvPr id="366" name="Google Shape;366;p46"/>
          <p:cNvSpPr txBox="1"/>
          <p:nvPr/>
        </p:nvSpPr>
        <p:spPr>
          <a:xfrm>
            <a:off x="282100" y="912100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Add environment variables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JAVA_HOME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MAVEN_HOME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3950" y="912100"/>
            <a:ext cx="5954326" cy="173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950" y="2724259"/>
            <a:ext cx="5954325" cy="175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74" name="Google Shape;374;p47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Install &amp; Setup</a:t>
            </a:r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272700" y="10137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Edit environment variable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Setup Path</a:t>
            </a:r>
            <a:endParaRPr sz="12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76" name="Google Shape;3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050" y="1013775"/>
            <a:ext cx="56959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82" name="Google Shape;382;p48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Install &amp; Setup</a:t>
            </a:r>
            <a:endParaRPr/>
          </a:p>
        </p:txBody>
      </p:sp>
      <p:sp>
        <p:nvSpPr>
          <p:cNvPr id="383" name="Google Shape;383;p48"/>
          <p:cNvSpPr txBox="1"/>
          <p:nvPr/>
        </p:nvSpPr>
        <p:spPr>
          <a:xfrm>
            <a:off x="272700" y="10137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Verify installation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Open cmd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mvn -version</a:t>
            </a:r>
            <a:endParaRPr sz="12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0" y="1086850"/>
            <a:ext cx="6404175" cy="22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90" name="Google Shape;390;p49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Folder Structure</a:t>
            </a:r>
            <a:endParaRPr/>
          </a:p>
        </p:txBody>
      </p:sp>
      <p:sp>
        <p:nvSpPr>
          <p:cNvPr id="391" name="Google Shape;391;p49"/>
          <p:cNvSpPr txBox="1"/>
          <p:nvPr/>
        </p:nvSpPr>
        <p:spPr>
          <a:xfrm>
            <a:off x="1504350" y="797400"/>
            <a:ext cx="6135300" cy="3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fiipracticprojectdir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13716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❏"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rc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18288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❏"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ain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22860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❏"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java 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22860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❏"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esources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18288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❏"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est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22860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❏"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22860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❏"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resources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1828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13716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❏"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target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2" marL="13716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Char char="❏"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pom.xml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397" name="Google Shape;397;p50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398" name="Google Shape;398;p50"/>
          <p:cNvSpPr txBox="1"/>
          <p:nvPr/>
        </p:nvSpPr>
        <p:spPr>
          <a:xfrm>
            <a:off x="419100" y="930025"/>
            <a:ext cx="8232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Maven POM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POM - Project Object Model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pom.xml is XML document which describes a Maven Project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Must comply with the maven-4.0.0.xsd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XML Schema defining the 'rules' for the XML Document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POMs can inherit properties from a parent POM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"Effective POM" - is the POM complete with inherited properties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04" name="Google Shape;404;p51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Lifecycles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421050" y="969425"/>
            <a:ext cx="7983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➢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Maven is based on the concept of build 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lifecycles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➢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lifecycle is a pre-defined group of build steps called 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phases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➢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Each phase can be bound to one or more plugin 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goals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➢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Keep in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mind all work done in Maven is done by 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plugins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➢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Lifecycles and phases provide the framework to call plugin goals in a sequence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11" name="Google Shape;411;p52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Lifecycles</a:t>
            </a:r>
            <a:endParaRPr/>
          </a:p>
        </p:txBody>
      </p:sp>
      <p:sp>
        <p:nvSpPr>
          <p:cNvPr id="412" name="Google Shape;412;p52"/>
          <p:cNvSpPr txBox="1"/>
          <p:nvPr/>
        </p:nvSpPr>
        <p:spPr>
          <a:xfrm>
            <a:off x="421050" y="969425"/>
            <a:ext cx="7983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Clean</a:t>
            </a: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➢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Does the clean of the project, removes all build artifacts from working directory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➢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Defined with plugin bindings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Default</a:t>
            </a:r>
            <a:endParaRPr b="1" sz="18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➢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Does the build, compiling, testing, deployment of our project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➢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Defined without plugin bindings, bindings are defined for each packaging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Site</a:t>
            </a:r>
            <a:endParaRPr b="1" sz="18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➢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the website for you project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➢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Least used in enterprise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419100" y="174601"/>
            <a:ext cx="7332300" cy="32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1"/>
                </a:solidFill>
              </a:rPr>
              <a:t>Training Agenda</a:t>
            </a:r>
            <a:endParaRPr/>
          </a:p>
        </p:txBody>
      </p:sp>
      <p:sp>
        <p:nvSpPr>
          <p:cNvPr id="268" name="Google Shape;268;p35"/>
          <p:cNvSpPr txBox="1"/>
          <p:nvPr>
            <p:ph idx="1" type="subTitle"/>
          </p:nvPr>
        </p:nvSpPr>
        <p:spPr>
          <a:xfrm>
            <a:off x="419100" y="497548"/>
            <a:ext cx="8305800" cy="2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Enterprise applications with Spring</a:t>
            </a:r>
            <a:endParaRPr/>
          </a:p>
        </p:txBody>
      </p:sp>
      <p:sp>
        <p:nvSpPr>
          <p:cNvPr id="269" name="Google Shape;269;p35"/>
          <p:cNvSpPr txBox="1"/>
          <p:nvPr/>
        </p:nvSpPr>
        <p:spPr>
          <a:xfrm>
            <a:off x="280700" y="844550"/>
            <a:ext cx="80076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W1. Enterprise applications </a:t>
            </a:r>
            <a:r>
              <a:rPr lang="en" sz="22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- starting toolbox.</a:t>
            </a:r>
            <a:endParaRPr sz="22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W2. How Spring can improve your life as a programmer</a:t>
            </a: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W3. Dive into the Web</a:t>
            </a: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W4. What is Spring Boot</a:t>
            </a: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why is everyone using it?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W5. Improve your application robustness </a:t>
            </a: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testing</a:t>
            </a:r>
            <a:r>
              <a:rPr b="1"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API documentation.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18" name="Google Shape;418;p53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Lifecycles</a:t>
            </a:r>
            <a:endParaRPr/>
          </a:p>
        </p:txBody>
      </p:sp>
      <p:sp>
        <p:nvSpPr>
          <p:cNvPr id="419" name="Google Shape;419;p53"/>
          <p:cNvSpPr txBox="1"/>
          <p:nvPr/>
        </p:nvSpPr>
        <p:spPr>
          <a:xfrm>
            <a:off x="366725" y="24807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Phases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High level</a:t>
            </a:r>
            <a:endParaRPr sz="13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2285275" y="720600"/>
            <a:ext cx="6347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en" sz="2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Validate 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Verify project is correct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Compile 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Compile source code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Test 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Test compiled source code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Package 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Package compiled files to packaging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Verify 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Run integration tests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Install to local Maven Repository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Deploy 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Deploy to shared Maven Repository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26" name="Google Shape;426;p54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/>
          </a:p>
        </p:txBody>
      </p:sp>
      <p:sp>
        <p:nvSpPr>
          <p:cNvPr id="427" name="Google Shape;427;p54"/>
          <p:cNvSpPr txBox="1"/>
          <p:nvPr/>
        </p:nvSpPr>
        <p:spPr>
          <a:xfrm>
            <a:off x="421050" y="25998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Goals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54"/>
          <p:cNvSpPr txBox="1"/>
          <p:nvPr/>
        </p:nvSpPr>
        <p:spPr>
          <a:xfrm>
            <a:off x="4072950" y="900775"/>
            <a:ext cx="3678300" cy="3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clean:clean</a:t>
            </a:r>
            <a:endParaRPr sz="25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compiler:compile</a:t>
            </a:r>
            <a:endParaRPr sz="25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compiler:testCompile</a:t>
            </a:r>
            <a:endParaRPr sz="25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surefire:test</a:t>
            </a:r>
            <a:endParaRPr sz="25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jar:jar</a:t>
            </a:r>
            <a:endParaRPr sz="25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install:install</a:t>
            </a:r>
            <a:endParaRPr sz="250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492950" y="2991275"/>
            <a:ext cx="218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pluginId:goalId</a:t>
            </a:r>
            <a:endParaRPr sz="9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35" name="Google Shape;435;p55"/>
          <p:cNvSpPr txBox="1"/>
          <p:nvPr>
            <p:ph idx="1" type="subTitle"/>
          </p:nvPr>
        </p:nvSpPr>
        <p:spPr>
          <a:xfrm>
            <a:off x="419100" y="48629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&amp; </a:t>
            </a:r>
            <a:r>
              <a:rPr lang="en"/>
              <a:t>Plugin Goals</a:t>
            </a:r>
            <a:endParaRPr/>
          </a:p>
        </p:txBody>
      </p:sp>
      <p:pic>
        <p:nvPicPr>
          <p:cNvPr id="436" name="Google Shape;4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50" y="1013900"/>
            <a:ext cx="6050450" cy="32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42" name="Google Shape;442;p56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/>
          </a:p>
        </p:txBody>
      </p:sp>
      <p:sp>
        <p:nvSpPr>
          <p:cNvPr id="443" name="Google Shape;443;p56"/>
          <p:cNvSpPr txBox="1"/>
          <p:nvPr/>
        </p:nvSpPr>
        <p:spPr>
          <a:xfrm>
            <a:off x="297550" y="2037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56"/>
          <p:cNvSpPr txBox="1"/>
          <p:nvPr/>
        </p:nvSpPr>
        <p:spPr>
          <a:xfrm>
            <a:off x="3480000" y="1132650"/>
            <a:ext cx="4466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 Compiler plugin</a:t>
            </a:r>
            <a:endParaRPr sz="2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endParaRPr sz="2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 Jar plugin</a:t>
            </a:r>
            <a:endParaRPr sz="2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endParaRPr sz="2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 Javadoc plugin</a:t>
            </a:r>
            <a:endParaRPr sz="2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50" name="Google Shape;450;p57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Build section, defaults</a:t>
            </a:r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421050" y="1042025"/>
            <a:ext cx="6943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 section in pom file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	&lt;build&gt; … &lt;/build&gt;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Override defaults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E.g: &lt;build&gt; 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		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&lt;finalName&gt;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Payment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&lt;/finalName&gt;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	&lt;/build&gt;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57" name="Google Shape;457;p58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58" name="Google Shape;458;p58"/>
          <p:cNvSpPr txBox="1"/>
          <p:nvPr/>
        </p:nvSpPr>
        <p:spPr>
          <a:xfrm>
            <a:off x="419100" y="844550"/>
            <a:ext cx="6945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new simple Java project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pom.xml file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folder structure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HelloWorld.java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Maven goals from cmd: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AutoNum type="alphaLcPeriod"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mvn clean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AutoNum type="alphaLcPeriod"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mvn compile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Proxima Nova"/>
              <a:buAutoNum type="alphaLcPeriod"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mvn package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Chain goals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64" name="Google Shape;464;p59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465" name="Google Shape;465;p59"/>
          <p:cNvSpPr txBox="1"/>
          <p:nvPr/>
        </p:nvSpPr>
        <p:spPr>
          <a:xfrm>
            <a:off x="419100" y="930025"/>
            <a:ext cx="8232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GAV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Maven Coordinates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➢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are used to identify artifacts.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➢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Together, they identify a 'location' in a Maven Repository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groupId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Typically unique to an organization. Often the organization's reverse domain is used.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artifactId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typically the project name. A descriptor for the artifact.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version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refers to a specific version of the project.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71" name="Google Shape;471;p60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472" name="Google Shape;472;p60"/>
          <p:cNvSpPr txBox="1"/>
          <p:nvPr/>
        </p:nvSpPr>
        <p:spPr>
          <a:xfrm>
            <a:off x="330750" y="930025"/>
            <a:ext cx="88134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Versions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SNAPSHOT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qualifier to Maven behaviour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tells Maven that this is a development version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 stable, and Maven should check for newer versions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Maven first will check locally, then check remote repository (by default once per day)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RELEASE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78" name="Google Shape;478;p61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479" name="Google Shape;479;p61"/>
          <p:cNvSpPr txBox="1"/>
          <p:nvPr/>
        </p:nvSpPr>
        <p:spPr>
          <a:xfrm>
            <a:off x="223400" y="2418275"/>
            <a:ext cx="31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Packaging Types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0" name="Google Shape;480;p61"/>
          <p:cNvSpPr txBox="1"/>
          <p:nvPr/>
        </p:nvSpPr>
        <p:spPr>
          <a:xfrm>
            <a:off x="3079375" y="835050"/>
            <a:ext cx="57435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JAR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J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ava 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AR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chive - Zip file containing one or more Java class files.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WAR 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eb 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pplication a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chive -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Zip file containing web application. Includes one or more JARs, Java class files and web resources.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EAR</a:t>
            </a:r>
            <a:r>
              <a:rPr lang="en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nterprise 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AR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chive - Zip file containing one or more WAR files.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86" name="Google Shape;486;p62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487" name="Google Shape;487;p62"/>
          <p:cNvSpPr txBox="1"/>
          <p:nvPr/>
        </p:nvSpPr>
        <p:spPr>
          <a:xfrm>
            <a:off x="315650" y="2441350"/>
            <a:ext cx="31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Scopes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62"/>
          <p:cNvSpPr txBox="1"/>
          <p:nvPr/>
        </p:nvSpPr>
        <p:spPr>
          <a:xfrm>
            <a:off x="1721100" y="844550"/>
            <a:ext cx="7193400" cy="3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compile </a:t>
            </a: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Default. Available on all classpaths of project. Also propagated to downstream projects.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rovided</a:t>
            </a:r>
            <a:r>
              <a:rPr lang="en" sz="2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Like Compile, but expected to be provided by JDK or container at runtime.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untime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Not required for compile, but needed for runtime. On runtime and test classpaths, not compile.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est</a:t>
            </a:r>
            <a:r>
              <a:rPr lang="en" sz="2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only available on test classpath, not transitive.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ystem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similar to provided, but JAR is added to system explicitly. (via file path)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mport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Imports dependency of POM.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get to know each other</a:t>
            </a: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225" y="614338"/>
            <a:ext cx="5873769" cy="39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494" name="Google Shape;494;p63"/>
          <p:cNvSpPr txBox="1"/>
          <p:nvPr/>
        </p:nvSpPr>
        <p:spPr>
          <a:xfrm>
            <a:off x="-257800" y="720600"/>
            <a:ext cx="9144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Maven Dependen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cies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Dependency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A dependency is an artifact which your maven project depends upon. Typically a jar or pom.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Transitive Dependencies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A dependency of an artifact which your project depends on.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Dependency Management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allows project authors to specify the versions of artifacts to be used.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500" name="Google Shape;500;p64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501" name="Google Shape;501;p64"/>
          <p:cNvSpPr txBox="1"/>
          <p:nvPr/>
        </p:nvSpPr>
        <p:spPr>
          <a:xfrm>
            <a:off x="315650" y="2441350"/>
            <a:ext cx="318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Transitive dependencies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2" name="Google Shape;50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700" y="440400"/>
            <a:ext cx="4099751" cy="415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508" name="Google Shape;508;p65"/>
          <p:cNvSpPr txBox="1"/>
          <p:nvPr/>
        </p:nvSpPr>
        <p:spPr>
          <a:xfrm>
            <a:off x="309350" y="809475"/>
            <a:ext cx="86487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Maven Repositories 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➢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location where project artifacts are stored.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Types: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Local 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Repository on local file system - &lt;user home&gt;/.m2/.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 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Public repository hosted by Maven Community - </a:t>
            </a: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https://repo.maven.org/maven2</a:t>
            </a: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/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Other locations - public or private (e.g. Oracle, Google Android)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Private - hosted by companies for internal artifacts.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514" name="Google Shape;514;p66"/>
          <p:cNvSpPr txBox="1"/>
          <p:nvPr>
            <p:ph idx="1" type="subTitle"/>
          </p:nvPr>
        </p:nvSpPr>
        <p:spPr>
          <a:xfrm>
            <a:off x="419100" y="48069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515" name="Google Shape;515;p66"/>
          <p:cNvSpPr txBox="1"/>
          <p:nvPr/>
        </p:nvSpPr>
        <p:spPr>
          <a:xfrm>
            <a:off x="811825" y="2231325"/>
            <a:ext cx="1326600" cy="461700"/>
          </a:xfrm>
          <a:prstGeom prst="rect">
            <a:avLst/>
          </a:prstGeom>
          <a:solidFill>
            <a:srgbClr val="05B14B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8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</a:t>
            </a:r>
            <a:endParaRPr b="1" sz="2158">
              <a:solidFill>
                <a:srgbClr val="21212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16" name="Google Shape;516;p66"/>
          <p:cNvCxnSpPr/>
          <p:nvPr/>
        </p:nvCxnSpPr>
        <p:spPr>
          <a:xfrm flipH="1" rot="10800000">
            <a:off x="2319200" y="2456625"/>
            <a:ext cx="7476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66"/>
          <p:cNvCxnSpPr/>
          <p:nvPr/>
        </p:nvCxnSpPr>
        <p:spPr>
          <a:xfrm flipH="1">
            <a:off x="2369738" y="2338475"/>
            <a:ext cx="6465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66"/>
          <p:cNvSpPr txBox="1"/>
          <p:nvPr/>
        </p:nvSpPr>
        <p:spPr>
          <a:xfrm>
            <a:off x="3320175" y="2183125"/>
            <a:ext cx="1838400" cy="461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rPr>
              <a:t>/.m2  Local</a:t>
            </a:r>
            <a:endParaRPr b="1" sz="1900">
              <a:solidFill>
                <a:srgbClr val="21212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19" name="Google Shape;519;p66"/>
          <p:cNvCxnSpPr/>
          <p:nvPr/>
        </p:nvCxnSpPr>
        <p:spPr>
          <a:xfrm flipH="1">
            <a:off x="5405813" y="2338475"/>
            <a:ext cx="6465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66"/>
          <p:cNvCxnSpPr/>
          <p:nvPr/>
        </p:nvCxnSpPr>
        <p:spPr>
          <a:xfrm flipH="1" rot="10800000">
            <a:off x="5377800" y="2456625"/>
            <a:ext cx="7476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66"/>
          <p:cNvSpPr txBox="1"/>
          <p:nvPr/>
        </p:nvSpPr>
        <p:spPr>
          <a:xfrm>
            <a:off x="6340325" y="1810175"/>
            <a:ext cx="1326600" cy="528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Central</a:t>
            </a:r>
            <a:endParaRPr b="1" sz="2158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2" name="Google Shape;522;p66"/>
          <p:cNvSpPr txBox="1"/>
          <p:nvPr/>
        </p:nvSpPr>
        <p:spPr>
          <a:xfrm>
            <a:off x="6371225" y="2597150"/>
            <a:ext cx="1264800" cy="4956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Others..</a:t>
            </a:r>
            <a:endParaRPr b="1" sz="2158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528" name="Google Shape;528;p67"/>
          <p:cNvSpPr txBox="1"/>
          <p:nvPr>
            <p:ph idx="1" type="subTitle"/>
          </p:nvPr>
        </p:nvSpPr>
        <p:spPr>
          <a:xfrm>
            <a:off x="419100" y="48069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529" name="Google Shape;529;p67"/>
          <p:cNvSpPr txBox="1"/>
          <p:nvPr/>
        </p:nvSpPr>
        <p:spPr>
          <a:xfrm>
            <a:off x="282100" y="93005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Local repository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~/.m2/repository/&lt;groupId&gt;/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&lt;artifactId&gt;/&lt;version&gt;</a:t>
            </a:r>
            <a:endParaRPr sz="12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30" name="Google Shape;5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900" y="873623"/>
            <a:ext cx="5566502" cy="339624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7"/>
          <p:cNvSpPr/>
          <p:nvPr/>
        </p:nvSpPr>
        <p:spPr>
          <a:xfrm>
            <a:off x="338508" y="930041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537" name="Google Shape;537;p68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538" name="Google Shape;538;p68"/>
          <p:cNvSpPr txBox="1"/>
          <p:nvPr/>
        </p:nvSpPr>
        <p:spPr>
          <a:xfrm>
            <a:off x="272700" y="101377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Local repository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~/.m2/repository/&lt;groupId&gt;/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&lt;artifactId&gt;/&lt;version&gt;</a:t>
            </a:r>
            <a:endParaRPr sz="12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39" name="Google Shape;539;p68"/>
          <p:cNvSpPr/>
          <p:nvPr/>
        </p:nvSpPr>
        <p:spPr>
          <a:xfrm>
            <a:off x="364583" y="101376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125" y="795425"/>
            <a:ext cx="5584275" cy="30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546" name="Google Shape;546;p69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547" name="Google Shape;547;p69"/>
          <p:cNvSpPr txBox="1"/>
          <p:nvPr/>
        </p:nvSpPr>
        <p:spPr>
          <a:xfrm>
            <a:off x="272700" y="101377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1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Remote repository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repo.maven.apache.org/maven2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➢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repos are allowed</a:t>
            </a: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48" name="Google Shape;548;p69"/>
          <p:cNvSpPr/>
          <p:nvPr/>
        </p:nvSpPr>
        <p:spPr>
          <a:xfrm>
            <a:off x="336433" y="101376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400" y="894548"/>
            <a:ext cx="5566499" cy="316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555" name="Google Shape;555;p70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I</a:t>
            </a:r>
            <a:r>
              <a:rPr lang="en"/>
              <a:t>DE integration</a:t>
            </a:r>
            <a:endParaRPr/>
          </a:p>
        </p:txBody>
      </p:sp>
      <p:sp>
        <p:nvSpPr>
          <p:cNvPr id="556" name="Google Shape;556;p70"/>
          <p:cNvSpPr txBox="1"/>
          <p:nvPr/>
        </p:nvSpPr>
        <p:spPr>
          <a:xfrm>
            <a:off x="421050" y="978825"/>
            <a:ext cx="7788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Import as Maven project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○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existing sources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○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VCS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as Maven project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○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Archetypes  = projects templates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○"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E.g. archetype: maven-archetype-webapp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1"/>
          <p:cNvSpPr txBox="1"/>
          <p:nvPr>
            <p:ph type="title"/>
          </p:nvPr>
        </p:nvSpPr>
        <p:spPr>
          <a:xfrm>
            <a:off x="309150" y="982375"/>
            <a:ext cx="54942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What is Apache Tomcat?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567" name="Google Shape;567;p72"/>
          <p:cNvSpPr txBox="1"/>
          <p:nvPr>
            <p:ph idx="1" type="subTitle"/>
          </p:nvPr>
        </p:nvSpPr>
        <p:spPr>
          <a:xfrm>
            <a:off x="419100" y="497550"/>
            <a:ext cx="8229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Just a little bit about HTTP</a:t>
            </a:r>
            <a:endParaRPr/>
          </a:p>
        </p:txBody>
      </p:sp>
      <p:graphicFrame>
        <p:nvGraphicFramePr>
          <p:cNvPr id="568" name="Google Shape;568;p72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{C99CEC18-D51D-431E-9FF0-84735A7EA4AA}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HTTP</a:t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Communication protocol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between browser and web server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Uses plain text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9" name="Google Shape;569;p72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7300" y="880229"/>
            <a:ext cx="6012950" cy="15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Trainers </a:t>
            </a:r>
            <a:endParaRPr/>
          </a:p>
        </p:txBody>
      </p:sp>
      <p:sp>
        <p:nvSpPr>
          <p:cNvPr id="281" name="Google Shape;281;p37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Enterprise Coffee Community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575" y="590700"/>
            <a:ext cx="2082426" cy="210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900" y="2127296"/>
            <a:ext cx="2172725" cy="219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637" y="520325"/>
            <a:ext cx="2172725" cy="21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6425" y="2127288"/>
            <a:ext cx="2172725" cy="21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097" y="497550"/>
            <a:ext cx="2172725" cy="21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515163" y="2495425"/>
            <a:ext cx="1596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Alexandru Atomei,</a:t>
            </a: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Team Lead</a:t>
            </a:r>
            <a:endParaRPr sz="12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3071988" y="2495424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Emilian Marian, </a:t>
            </a:r>
            <a:endParaRPr b="1" sz="12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Senior Software </a:t>
            </a:r>
            <a:b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Engineer</a:t>
            </a:r>
            <a:endParaRPr sz="12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922788" y="40801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Sorin Miron,</a:t>
            </a: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 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6437775" y="249542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Laura Iordan,</a:t>
            </a: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</a:t>
            </a:r>
            <a:endParaRPr sz="12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1466263" y="40801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Loredana Costea, </a:t>
            </a:r>
            <a:br>
              <a:rPr b="1"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</a:t>
            </a:r>
            <a:endParaRPr sz="12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728" y="759025"/>
            <a:ext cx="6448573" cy="3627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6" name="Google Shape;576;p73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Tomcat ?</a:t>
            </a:r>
            <a:endParaRPr/>
          </a:p>
        </p:txBody>
      </p:sp>
      <p:sp>
        <p:nvSpPr>
          <p:cNvPr id="577" name="Google Shape;577;p73"/>
          <p:cNvSpPr txBox="1"/>
          <p:nvPr/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High level overview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78" name="Google Shape;578;p73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{C99CEC18-D51D-431E-9FF0-84735A7EA4AA}</a:tableStyleId>
              </a:tblPr>
              <a:tblGrid>
                <a:gridCol w="2232975"/>
              </a:tblGrid>
              <a:tr h="17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157F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Apache Tomcat</a:t>
                      </a:r>
                      <a:endParaRPr sz="1000" u="none" cap="none" strike="noStrike">
                        <a:solidFill>
                          <a:srgbClr val="FF157F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Web server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Maintained by Apache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source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Implements Servlet Specification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9" name="Google Shape;579;p73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Tomcat ?</a:t>
            </a:r>
            <a:endParaRPr/>
          </a:p>
        </p:txBody>
      </p:sp>
      <p:sp>
        <p:nvSpPr>
          <p:cNvPr id="585" name="Google Shape;585;p74"/>
          <p:cNvSpPr txBox="1"/>
          <p:nvPr/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Set up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86" name="Google Shape;586;p74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{C99CEC18-D51D-431E-9FF0-84735A7EA4AA}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157F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Download</a:t>
                      </a:r>
                      <a:endParaRPr sz="1000" u="none" cap="none" strike="noStrike">
                        <a:solidFill>
                          <a:srgbClr val="FF157F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Tomcat </a:t>
                      </a: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from Apache: tomcat.apache.org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Tomcat </a:t>
                      </a: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r>
                        <a:rPr lang="en" sz="10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implements Servlet Spec </a:t>
                      </a: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r>
                        <a:rPr lang="en" sz="10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.0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7" name="Google Shape;587;p74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782" y="580326"/>
            <a:ext cx="6511152" cy="3988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594" name="Google Shape;594;p75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595" name="Google Shape;595;p75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{C99CEC18-D51D-431E-9FF0-84735A7EA4AA}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Installation</a:t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Unzip it and put it under the C drive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6" name="Google Shape;596;p75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375" y="561175"/>
            <a:ext cx="5536676" cy="398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603" name="Google Shape;603;p76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604" name="Google Shape;604;p76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{C99CEC18-D51D-431E-9FF0-84735A7EA4AA}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Add environment variables</a:t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JAVA_HOME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CATALINA_HOME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5" name="Google Shape;605;p76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842" y="345148"/>
            <a:ext cx="42576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059" y="2480857"/>
            <a:ext cx="42957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613" name="Google Shape;613;p77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614" name="Google Shape;614;p77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{C99CEC18-D51D-431E-9FF0-84735A7EA4AA}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Edit environment variable</a:t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Path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5" name="Google Shape;615;p77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117" y="484123"/>
            <a:ext cx="2971830" cy="417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622" name="Google Shape;622;p78"/>
          <p:cNvSpPr txBox="1"/>
          <p:nvPr>
            <p:ph idx="1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623" name="Google Shape;623;p78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{C99CEC18-D51D-431E-9FF0-84735A7EA4AA}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Start Tomcat</a:t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Proxima Nova"/>
                        <a:buChar char="-"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 bin folder run 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startup.bat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Stop Tomcat</a:t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Proxima Nova"/>
                        <a:buChar char="-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 bin folder run shutdown.bat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4" name="Google Shape;624;p78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967" y="455348"/>
            <a:ext cx="5149071" cy="417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631" name="Google Shape;631;p79"/>
          <p:cNvSpPr txBox="1"/>
          <p:nvPr>
            <p:ph idx="1" type="subTitle"/>
          </p:nvPr>
        </p:nvSpPr>
        <p:spPr>
          <a:xfrm>
            <a:off x="419100" y="497550"/>
            <a:ext cx="8229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graphicFrame>
        <p:nvGraphicFramePr>
          <p:cNvPr id="632" name="Google Shape;632;p79"/>
          <p:cNvGraphicFramePr/>
          <p:nvPr/>
        </p:nvGraphicFramePr>
        <p:xfrm>
          <a:off x="431492" y="98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{C99CEC18-D51D-431E-9FF0-84735A7EA4AA}</a:tableStyleId>
              </a:tblPr>
              <a:tblGrid>
                <a:gridCol w="2070250"/>
              </a:tblGrid>
              <a:tr h="17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accent6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Test Tomcat installation</a:t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a browser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and navigate to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localhost:8080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0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3" name="Google Shape;633;p79"/>
          <p:cNvSpPr/>
          <p:nvPr/>
        </p:nvSpPr>
        <p:spPr>
          <a:xfrm>
            <a:off x="430408" y="880216"/>
            <a:ext cx="490500" cy="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154" y="581783"/>
            <a:ext cx="6556324" cy="3966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0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Apache Tomcat?</a:t>
            </a:r>
            <a:endParaRPr/>
          </a:p>
        </p:txBody>
      </p:sp>
      <p:sp>
        <p:nvSpPr>
          <p:cNvPr id="640" name="Google Shape;640;p80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chemeClr val="accent6"/>
                </a:solidFill>
              </a:rPr>
              <a:t>Create new web app project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Open IDE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File -&gt; New Project  -&gt;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Maven -&gt; JDK 11 -&gt; </a:t>
            </a:r>
            <a:endParaRPr sz="1800"/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from archetype (</a:t>
            </a:r>
            <a:r>
              <a:rPr lang="en" sz="1800">
                <a:solidFill>
                  <a:schemeClr val="accent6"/>
                </a:solidFill>
              </a:rPr>
              <a:t>maven-archetype-webapp</a:t>
            </a:r>
            <a:r>
              <a:rPr lang="en" sz="1800"/>
              <a:t>)</a:t>
            </a:r>
            <a:endParaRPr sz="1800"/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Configure name and artifact coordinates (GAV) -&gt; Next</a:t>
            </a:r>
            <a:endParaRPr sz="1800"/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Validate setup  -&gt; Finish</a:t>
            </a:r>
            <a:endParaRPr sz="1800"/>
          </a:p>
        </p:txBody>
      </p:sp>
      <p:sp>
        <p:nvSpPr>
          <p:cNvPr id="641" name="Google Shape;641;p80"/>
          <p:cNvSpPr txBox="1"/>
          <p:nvPr>
            <p:ph idx="2" type="subTitle"/>
          </p:nvPr>
        </p:nvSpPr>
        <p:spPr>
          <a:xfrm>
            <a:off x="419100" y="5737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Basic application example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Apache Tomcat?</a:t>
            </a:r>
            <a:endParaRPr/>
          </a:p>
        </p:txBody>
      </p:sp>
      <p:sp>
        <p:nvSpPr>
          <p:cNvPr id="647" name="Google Shape;647;p81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chemeClr val="accent6"/>
                </a:solidFill>
              </a:rPr>
              <a:t>Configure web app</a:t>
            </a:r>
            <a:endParaRPr sz="1800">
              <a:solidFill>
                <a:schemeClr val="accent6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○"/>
            </a:pPr>
            <a:r>
              <a:rPr lang="en" sz="1700"/>
              <a:t>Add the servlet dependency</a:t>
            </a:r>
            <a:endParaRPr sz="17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In </a:t>
            </a:r>
            <a:r>
              <a:rPr i="1" lang="en" sz="1700"/>
              <a:t>pom.xml</a:t>
            </a:r>
            <a:r>
              <a:rPr lang="en" sz="1700"/>
              <a:t> file go to </a:t>
            </a:r>
            <a:r>
              <a:rPr i="1" lang="en" sz="1700"/>
              <a:t>&lt;dependencies&gt;</a:t>
            </a:r>
            <a:r>
              <a:rPr lang="en" sz="1700"/>
              <a:t>  and add </a:t>
            </a:r>
            <a:r>
              <a:rPr lang="en" sz="1700">
                <a:solidFill>
                  <a:schemeClr val="accent6"/>
                </a:solidFill>
              </a:rPr>
              <a:t>jakarta.servlet-api</a:t>
            </a:r>
            <a:endParaRPr sz="1700"/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&gt;jakarta.servlet&lt;/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groupId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&gt;jakarta.servlet-api&lt;/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artifactId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&gt;5.0.0&lt;/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dependency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800">
              <a:solidFill>
                <a:schemeClr val="accent6"/>
              </a:solidFill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Maven -&gt; reload project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Override </a:t>
            </a:r>
            <a:r>
              <a:rPr b="1" lang="en" sz="1700"/>
              <a:t>maven.compiler.source</a:t>
            </a:r>
            <a:r>
              <a:rPr lang="en" sz="1700"/>
              <a:t> and </a:t>
            </a:r>
            <a:r>
              <a:rPr b="1" lang="en" sz="1700"/>
              <a:t>maven.compiler.target</a:t>
            </a:r>
            <a:r>
              <a:rPr lang="en" sz="1700"/>
              <a:t> to 11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Create packages according to group id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Add a new Java class for </a:t>
            </a:r>
            <a:r>
              <a:rPr i="1" lang="en" sz="1700"/>
              <a:t>Servlet </a:t>
            </a:r>
            <a:r>
              <a:rPr lang="en" sz="1700"/>
              <a:t>(extends </a:t>
            </a:r>
            <a:r>
              <a:rPr i="1" lang="en" sz="1700"/>
              <a:t>HttpServlet</a:t>
            </a:r>
            <a:r>
              <a:rPr lang="en" sz="1700"/>
              <a:t>)</a:t>
            </a:r>
            <a:endParaRPr sz="1700"/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Override </a:t>
            </a:r>
            <a:r>
              <a:rPr i="1" lang="en" sz="1700"/>
              <a:t>doGet </a:t>
            </a:r>
            <a:r>
              <a:rPr lang="en" sz="1700"/>
              <a:t>method:</a:t>
            </a:r>
            <a:endParaRPr sz="1700"/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resp.getOutputStream().println(</a:t>
            </a:r>
            <a:r>
              <a:rPr b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 !"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800"/>
          </a:p>
          <a:p>
            <a:pPr indent="-3365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Add </a:t>
            </a:r>
            <a:r>
              <a:rPr i="1" lang="en" sz="1700"/>
              <a:t>WebServlet </a:t>
            </a:r>
            <a:r>
              <a:rPr lang="en" sz="1700"/>
              <a:t>annotation</a:t>
            </a:r>
            <a:endParaRPr sz="1700"/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r>
              <a:rPr b="1" lang="en" sz="10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@WebServlet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"/info"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/>
          </a:p>
        </p:txBody>
      </p:sp>
      <p:sp>
        <p:nvSpPr>
          <p:cNvPr id="648" name="Google Shape;648;p81"/>
          <p:cNvSpPr txBox="1"/>
          <p:nvPr>
            <p:ph idx="2" type="subTitle"/>
          </p:nvPr>
        </p:nvSpPr>
        <p:spPr>
          <a:xfrm>
            <a:off x="419100" y="5737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Basic application example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2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Apache Tomcat?</a:t>
            </a:r>
            <a:endParaRPr/>
          </a:p>
        </p:txBody>
      </p:sp>
      <p:sp>
        <p:nvSpPr>
          <p:cNvPr id="654" name="Google Shape;654;p82"/>
          <p:cNvSpPr txBox="1"/>
          <p:nvPr>
            <p:ph idx="1" type="body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chemeClr val="accent6"/>
                </a:solidFill>
              </a:rPr>
              <a:t>Build web app</a:t>
            </a:r>
            <a:endParaRPr sz="1800">
              <a:solidFill>
                <a:schemeClr val="accent6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mvn clean package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chemeClr val="accent6"/>
                </a:solidFill>
              </a:rPr>
              <a:t>Deploy web app</a:t>
            </a:r>
            <a:endParaRPr sz="1800">
              <a:solidFill>
                <a:schemeClr val="accent6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 to target</a:t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Copy .war file to </a:t>
            </a:r>
            <a:r>
              <a:rPr lang="en" sz="1800">
                <a:solidFill>
                  <a:schemeClr val="accent6"/>
                </a:solidFill>
              </a:rPr>
              <a:t>tomcat\webapps</a:t>
            </a:r>
            <a:endParaRPr sz="1800">
              <a:solidFill>
                <a:schemeClr val="accent6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tomcat</a:t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 your app in browser at the URL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localhost:8080/_warname_/_servletpath_</a:t>
            </a:r>
            <a:endParaRPr sz="1800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(http://localhost:8080/FirstWebApp/info)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655" name="Google Shape;655;p82"/>
          <p:cNvSpPr txBox="1"/>
          <p:nvPr>
            <p:ph idx="2" type="subTitle"/>
          </p:nvPr>
        </p:nvSpPr>
        <p:spPr>
          <a:xfrm>
            <a:off x="419100" y="5737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Basic application example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 Timeline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264500" y="996950"/>
            <a:ext cx="1243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rgbClr val="CCCCCC"/>
                </a:solidFill>
              </a:rPr>
              <a:t>5th </a:t>
            </a:r>
            <a:r>
              <a:rPr b="1" i="0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March, 1</a:t>
            </a:r>
            <a:r>
              <a:rPr b="1" lang="en" sz="1100">
                <a:solidFill>
                  <a:srgbClr val="CCCCCC"/>
                </a:solidFill>
              </a:rPr>
              <a:t>0</a:t>
            </a:r>
            <a:r>
              <a:rPr b="1" i="0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" sz="1100">
                <a:solidFill>
                  <a:srgbClr val="CCCCCC"/>
                </a:solidFill>
              </a:rPr>
              <a:t>00</a:t>
            </a:r>
            <a:endParaRPr b="1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13" y="934575"/>
            <a:ext cx="123825" cy="3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8"/>
          <p:cNvCxnSpPr>
            <a:stCxn id="298" idx="2"/>
            <a:endCxn id="300" idx="0"/>
          </p:cNvCxnSpPr>
          <p:nvPr/>
        </p:nvCxnSpPr>
        <p:spPr>
          <a:xfrm>
            <a:off x="1815825" y="1325100"/>
            <a:ext cx="0" cy="213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00" y="2328163"/>
            <a:ext cx="1238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888" y="3456762"/>
            <a:ext cx="1238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/>
        </p:nvSpPr>
        <p:spPr>
          <a:xfrm>
            <a:off x="1867888" y="845925"/>
            <a:ext cx="289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Introduction, Java app and Maven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❖"/>
            </a:pPr>
            <a:r>
              <a:rPr lang="en" sz="1000">
                <a:solidFill>
                  <a:srgbClr val="7F7F7F"/>
                </a:solidFill>
              </a:rPr>
              <a:t>Let’s get to know each other</a:t>
            </a:r>
            <a:endParaRPr sz="1000">
              <a:solidFill>
                <a:srgbClr val="7F7F7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❖"/>
            </a:pPr>
            <a:r>
              <a:rPr lang="en" sz="1000">
                <a:solidFill>
                  <a:srgbClr val="7F7F7F"/>
                </a:solidFill>
              </a:rPr>
              <a:t>What is a Java application?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❖"/>
            </a:pPr>
            <a:r>
              <a:rPr lang="en" sz="1000">
                <a:solidFill>
                  <a:srgbClr val="7F7F7F"/>
                </a:solidFill>
              </a:rPr>
              <a:t>Build a Java app with Maven in IDE</a:t>
            </a:r>
            <a:endParaRPr/>
          </a:p>
        </p:txBody>
      </p:sp>
      <p:sp>
        <p:nvSpPr>
          <p:cNvPr id="303" name="Google Shape;303;p38"/>
          <p:cNvSpPr txBox="1"/>
          <p:nvPr/>
        </p:nvSpPr>
        <p:spPr>
          <a:xfrm>
            <a:off x="1877750" y="3382338"/>
            <a:ext cx="272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Apache Tomcat + Git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❖"/>
            </a:pPr>
            <a:r>
              <a:rPr lang="en" sz="1000">
                <a:solidFill>
                  <a:srgbClr val="7F7F7F"/>
                </a:solidFill>
              </a:rPr>
              <a:t>What is Apache Tomcat?</a:t>
            </a:r>
            <a:endParaRPr sz="1000">
              <a:solidFill>
                <a:srgbClr val="7F7F7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❖"/>
            </a:pPr>
            <a:r>
              <a:rPr lang="en" sz="1000">
                <a:solidFill>
                  <a:srgbClr val="7F7F7F"/>
                </a:solidFill>
              </a:rPr>
              <a:t>What is Git?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1919650" y="2291138"/>
            <a:ext cx="307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Get up, grab a cup of coffee/tea and :)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264500" y="2373038"/>
            <a:ext cx="1243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rgbClr val="CCCCCC"/>
                </a:solidFill>
              </a:rPr>
              <a:t>5th </a:t>
            </a:r>
            <a:r>
              <a:rPr b="1" i="0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March, 1</a:t>
            </a:r>
            <a:r>
              <a:rPr b="1" lang="en" sz="1100">
                <a:solidFill>
                  <a:srgbClr val="CCCCCC"/>
                </a:solidFill>
              </a:rPr>
              <a:t>1</a:t>
            </a:r>
            <a:r>
              <a:rPr b="1" i="0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" sz="1100">
                <a:solidFill>
                  <a:srgbClr val="CCCCCC"/>
                </a:solidFill>
              </a:rPr>
              <a:t>10</a:t>
            </a:r>
            <a:endParaRPr b="1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264500" y="3510375"/>
            <a:ext cx="1243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rgbClr val="CCCCCC"/>
                </a:solidFill>
              </a:rPr>
              <a:t>5th </a:t>
            </a:r>
            <a:r>
              <a:rPr b="1" i="0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March, </a:t>
            </a:r>
            <a:r>
              <a:rPr b="1" i="0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" sz="1100">
                <a:solidFill>
                  <a:srgbClr val="CCCCCC"/>
                </a:solidFill>
              </a:rPr>
              <a:t>1</a:t>
            </a:r>
            <a:r>
              <a:rPr b="1" i="0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" sz="1100">
                <a:solidFill>
                  <a:srgbClr val="CCCCCC"/>
                </a:solidFill>
              </a:rPr>
              <a:t>20</a:t>
            </a:r>
            <a:endParaRPr b="1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113" y="934575"/>
            <a:ext cx="123825" cy="3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38"/>
          <p:cNvCxnSpPr>
            <a:stCxn id="307" idx="2"/>
            <a:endCxn id="309" idx="0"/>
          </p:cNvCxnSpPr>
          <p:nvPr/>
        </p:nvCxnSpPr>
        <p:spPr>
          <a:xfrm>
            <a:off x="6045025" y="1325100"/>
            <a:ext cx="0" cy="87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" name="Google Shape;310;p38"/>
          <p:cNvSpPr txBox="1"/>
          <p:nvPr/>
        </p:nvSpPr>
        <p:spPr>
          <a:xfrm>
            <a:off x="6144000" y="845913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Break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</a:rPr>
              <a:t>Get up, grab a cup of water and :)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4604750" y="2262563"/>
            <a:ext cx="1243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rgbClr val="CCCCCC"/>
                </a:solidFill>
              </a:rPr>
              <a:t>5th </a:t>
            </a:r>
            <a:r>
              <a:rPr b="1" i="0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March, 1</a:t>
            </a:r>
            <a:r>
              <a:rPr b="1" lang="en" sz="1100">
                <a:solidFill>
                  <a:srgbClr val="CCCCCC"/>
                </a:solidFill>
              </a:rPr>
              <a:t>2:30</a:t>
            </a:r>
            <a:endParaRPr b="1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6144000" y="2200200"/>
            <a:ext cx="260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Lab exercises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❖"/>
            </a:pPr>
            <a:r>
              <a:rPr lang="en" sz="1000">
                <a:solidFill>
                  <a:srgbClr val="7F7F7F"/>
                </a:solidFill>
              </a:rPr>
              <a:t>Time to put in practice what you’ve just learned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138" y="2200200"/>
            <a:ext cx="1238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4604750" y="996938"/>
            <a:ext cx="1243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rgbClr val="CCCCCC"/>
                </a:solidFill>
              </a:rPr>
              <a:t>5th </a:t>
            </a:r>
            <a:r>
              <a:rPr b="1" i="0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March, 1</a:t>
            </a:r>
            <a:r>
              <a:rPr b="1" lang="en" sz="1100">
                <a:solidFill>
                  <a:srgbClr val="CCCCCC"/>
                </a:solidFill>
              </a:rPr>
              <a:t>2</a:t>
            </a:r>
            <a:r>
              <a:rPr b="1" lang="en" sz="1100">
                <a:solidFill>
                  <a:srgbClr val="CCCCCC"/>
                </a:solidFill>
              </a:rPr>
              <a:t>:20</a:t>
            </a:r>
            <a:endParaRPr b="1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3"/>
          <p:cNvSpPr txBox="1"/>
          <p:nvPr>
            <p:ph type="title"/>
          </p:nvPr>
        </p:nvSpPr>
        <p:spPr>
          <a:xfrm>
            <a:off x="309150" y="982375"/>
            <a:ext cx="54942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What is Git?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4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666" name="Google Shape;666;p84"/>
          <p:cNvSpPr txBox="1"/>
          <p:nvPr>
            <p:ph idx="1" type="body"/>
          </p:nvPr>
        </p:nvSpPr>
        <p:spPr>
          <a:xfrm>
            <a:off x="419100" y="844225"/>
            <a:ext cx="43029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3"/>
                </a:solidFill>
              </a:rPr>
              <a:t>What is ...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versioning control system (VCS) 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GitHub and how it relates to GIT?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branch?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667" name="Google Shape;667;p84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68" name="Google Shape;668;p84"/>
          <p:cNvSpPr txBox="1"/>
          <p:nvPr>
            <p:ph idx="3" type="body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</p:txBody>
      </p:sp>
      <p:pic>
        <p:nvPicPr>
          <p:cNvPr id="669" name="Google Shape;66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950" y="146387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5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675" name="Google Shape;675;p85"/>
          <p:cNvSpPr txBox="1"/>
          <p:nvPr>
            <p:ph idx="1" type="body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3"/>
                </a:solidFill>
              </a:rPr>
              <a:t>Repository interaction commands: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Fetch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Pull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Push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3"/>
                </a:solidFill>
              </a:rPr>
              <a:t>Local commands: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Status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Checkout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Merge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Commit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676" name="Google Shape;676;p85"/>
          <p:cNvSpPr txBox="1"/>
          <p:nvPr>
            <p:ph idx="2" type="subTitle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677" name="Google Shape;67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2625" y="14527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6"/>
          <p:cNvSpPr txBox="1"/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</p:spPr>
        <p:txBody>
          <a:bodyPr anchorCtr="0" anchor="ctr" bIns="91425" lIns="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Laborator exercises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7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Laborator Exercises</a:t>
            </a:r>
            <a:endParaRPr/>
          </a:p>
        </p:txBody>
      </p:sp>
      <p:sp>
        <p:nvSpPr>
          <p:cNvPr id="688" name="Google Shape;688;p87"/>
          <p:cNvSpPr txBox="1"/>
          <p:nvPr>
            <p:ph idx="1" type="body"/>
          </p:nvPr>
        </p:nvSpPr>
        <p:spPr>
          <a:xfrm>
            <a:off x="419100" y="844225"/>
            <a:ext cx="8477100" cy="308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Download and install JDK11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Download IntelliJ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Download and setup Maven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Maven application using IntelliJ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Download and setup Apache Tomcat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simple Web application from IDE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Deploy web application on Tomcat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a Github account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Git repository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8"/>
          <p:cNvSpPr txBox="1"/>
          <p:nvPr>
            <p:ph type="title"/>
          </p:nvPr>
        </p:nvSpPr>
        <p:spPr>
          <a:xfrm>
            <a:off x="898325" y="982375"/>
            <a:ext cx="74967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you!</a:t>
            </a:r>
            <a:endParaRPr sz="5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What is a java application?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ctrTitle"/>
          </p:nvPr>
        </p:nvSpPr>
        <p:spPr>
          <a:xfrm>
            <a:off x="362525" y="1320900"/>
            <a:ext cx="6756900" cy="25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Using IntelliJ Idea to create your first application</a:t>
            </a:r>
            <a:endParaRPr sz="5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IntelliJ Idea to create your first application</a:t>
            </a:r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800" y="738200"/>
            <a:ext cx="6140524" cy="371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/>
        </p:nvSpPr>
        <p:spPr>
          <a:xfrm>
            <a:off x="175500" y="844550"/>
            <a:ext cx="2583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IntelliJ IDEA</a:t>
            </a:r>
            <a:endParaRPr sz="1200">
              <a:solidFill>
                <a:schemeClr val="accent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➢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Community Edition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➢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jetbrains.com/idea/download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309150" y="982375"/>
            <a:ext cx="4857900" cy="32553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What is Maven?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SV Theme 2021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